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ijl, gemiddeld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12016" y="1992957"/>
            <a:ext cx="7766936" cy="1646302"/>
          </a:xfrm>
        </p:spPr>
        <p:txBody>
          <a:bodyPr/>
          <a:lstStyle/>
          <a:p>
            <a:r>
              <a:rPr lang="nl-NL" dirty="0" smtClean="0"/>
              <a:t>Methodisch handelen Deel 4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912016" y="3777088"/>
            <a:ext cx="7766936" cy="1096899"/>
          </a:xfrm>
        </p:spPr>
        <p:txBody>
          <a:bodyPr/>
          <a:lstStyle/>
          <a:p>
            <a:r>
              <a:rPr lang="nl-NL" dirty="0" smtClean="0"/>
              <a:t>Les </a:t>
            </a:r>
            <a:r>
              <a:rPr lang="nl-NL" dirty="0" smtClean="0"/>
              <a:t>3, </a:t>
            </a:r>
            <a:r>
              <a:rPr lang="nl-NL" dirty="0" smtClean="0"/>
              <a:t>Didactiek aan de basis</a:t>
            </a:r>
          </a:p>
          <a:p>
            <a:r>
              <a:rPr lang="nl-NL" dirty="0" smtClean="0"/>
              <a:t>Visies op leren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63" y="2917104"/>
            <a:ext cx="5956663" cy="391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63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Opdrachten </a:t>
            </a:r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/>
              <a:t>Ga naar van welzijn.angerenstein.nl</a:t>
            </a:r>
          </a:p>
          <a:p>
            <a:r>
              <a:rPr lang="nl-NL" dirty="0"/>
              <a:t>Ga naar Maatschappelijke Zorg</a:t>
            </a:r>
          </a:p>
          <a:p>
            <a:r>
              <a:rPr lang="nl-NL" dirty="0"/>
              <a:t>Ga dan naar boek Methodiek en begeleiden</a:t>
            </a:r>
          </a:p>
          <a:p>
            <a:r>
              <a:rPr lang="nl-NL" dirty="0"/>
              <a:t>Naar VW thema </a:t>
            </a:r>
            <a:r>
              <a:rPr lang="nl-NL" dirty="0" smtClean="0"/>
              <a:t>18</a:t>
            </a:r>
            <a:endParaRPr lang="nl-NL" dirty="0"/>
          </a:p>
          <a:p>
            <a:r>
              <a:rPr lang="nl-NL" dirty="0"/>
              <a:t>Maak </a:t>
            </a:r>
            <a:r>
              <a:rPr lang="nl-NL" dirty="0" smtClean="0"/>
              <a:t>opdracht </a:t>
            </a:r>
            <a:r>
              <a:rPr lang="nl-NL" dirty="0" smtClean="0"/>
              <a:t>2</a:t>
            </a:r>
          </a:p>
          <a:p>
            <a:r>
              <a:rPr lang="nl-NL" dirty="0" smtClean="0"/>
              <a:t>Volgende week bespreken we de opdrachten van vandaag (en bij A-klas ook nog van vorige week na). Vandaag dus geen nabespreking en zelfst. werken.</a:t>
            </a:r>
          </a:p>
          <a:p>
            <a:r>
              <a:rPr lang="nl-NL" dirty="0" smtClean="0"/>
              <a:t>Deze les geen gezamenlijke afsluiting, voor vragen ben ik beschikbaar.</a:t>
            </a:r>
            <a:endParaRPr lang="nl-NL" dirty="0" smtClean="0"/>
          </a:p>
          <a:p>
            <a:r>
              <a:rPr lang="nl-NL" dirty="0" smtClean="0"/>
              <a:t>Sla </a:t>
            </a:r>
            <a:r>
              <a:rPr lang="nl-NL" dirty="0"/>
              <a:t>je opdrachten goed op in je pc, </a:t>
            </a:r>
            <a:r>
              <a:rPr lang="nl-NL" dirty="0" smtClean="0"/>
              <a:t>zijn </a:t>
            </a:r>
            <a:r>
              <a:rPr lang="nl-NL" dirty="0"/>
              <a:t>aan het eind van LP 4</a:t>
            </a:r>
            <a:r>
              <a:rPr lang="nl-NL" dirty="0" smtClean="0"/>
              <a:t> </a:t>
            </a:r>
            <a:r>
              <a:rPr lang="nl-NL" dirty="0"/>
              <a:t>je bewijs van inzet en voorwaarde </a:t>
            </a:r>
            <a:r>
              <a:rPr lang="nl-NL" dirty="0" smtClean="0"/>
              <a:t>voor een geldig </a:t>
            </a:r>
            <a:r>
              <a:rPr lang="nl-NL" dirty="0" err="1" smtClean="0"/>
              <a:t>toetscijfer</a:t>
            </a:r>
            <a:r>
              <a:rPr lang="nl-NL" dirty="0" smtClean="0"/>
              <a:t>.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354" y="1"/>
            <a:ext cx="2950646" cy="42062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15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Verschillende visies op leren/onderwijs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563946" cy="3880773"/>
          </a:xfrm>
        </p:spPr>
        <p:txBody>
          <a:bodyPr/>
          <a:lstStyle/>
          <a:p>
            <a:r>
              <a:rPr lang="nl-NL" b="1" u="sng" dirty="0" smtClean="0"/>
              <a:t>Visie:</a:t>
            </a:r>
            <a:r>
              <a:rPr lang="nl-NL" u="sng" dirty="0" smtClean="0"/>
              <a:t> </a:t>
            </a:r>
            <a:r>
              <a:rPr lang="nl-NL" dirty="0" smtClean="0"/>
              <a:t>basisuitgangspunt van waaruit je leren/onderwijs vormgeeft</a:t>
            </a:r>
          </a:p>
          <a:p>
            <a:r>
              <a:rPr lang="nl-NL" b="1" u="sng" dirty="0" smtClean="0"/>
              <a:t>Stroming</a:t>
            </a:r>
            <a:r>
              <a:rPr lang="nl-NL" dirty="0" smtClean="0"/>
              <a:t>: vult concreet in hoe het onderwijs of het leren wordt vormgegeven</a:t>
            </a:r>
          </a:p>
          <a:p>
            <a:r>
              <a:rPr lang="nl-NL" dirty="0" smtClean="0"/>
              <a:t>We gaan enkele visies doornemen die jullie moeten kennen</a:t>
            </a:r>
          </a:p>
          <a:p>
            <a:r>
              <a:rPr lang="nl-NL" dirty="0" smtClean="0"/>
              <a:t>Scholen/instellingen kiezen vaak voor verschillende visies en kiezen daar kernbegrippen en werkvormen uit over</a:t>
            </a:r>
          </a:p>
          <a:p>
            <a:r>
              <a:rPr lang="nl-NL" dirty="0" smtClean="0"/>
              <a:t>Je hebt traditionele visies en visies die zijn gegrond op nieuwe onderwijskundige ontwikkelingen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6096" y="4088265"/>
            <a:ext cx="4039144" cy="251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1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Traditionele visies op leren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Vroeger ging het puur om kennisoverdracht van de leerstof</a:t>
            </a:r>
          </a:p>
          <a:p>
            <a:r>
              <a:rPr lang="nl-NL" dirty="0" smtClean="0"/>
              <a:t>Klassikaal (grote klassen)</a:t>
            </a:r>
          </a:p>
          <a:p>
            <a:r>
              <a:rPr lang="nl-NL" dirty="0" smtClean="0"/>
              <a:t>Nadoen wat leraar voordeed</a:t>
            </a:r>
          </a:p>
          <a:p>
            <a:r>
              <a:rPr lang="nl-NL" dirty="0" smtClean="0"/>
              <a:t>Leerlingen ontdekten zelf weinig</a:t>
            </a:r>
          </a:p>
          <a:p>
            <a:r>
              <a:rPr lang="nl-NL" dirty="0" smtClean="0"/>
              <a:t>Grote pedagogen dachten toen dat dit de beste manier was</a:t>
            </a:r>
          </a:p>
          <a:p>
            <a:r>
              <a:rPr lang="nl-NL" dirty="0" smtClean="0"/>
              <a:t>Ook nu nog zijn er veel scholen die op deze manier werken</a:t>
            </a:r>
          </a:p>
          <a:p>
            <a:r>
              <a:rPr lang="nl-NL" dirty="0" smtClean="0"/>
              <a:t>In hoofdlijnen gaan we deze traditionele stromingen </a:t>
            </a:r>
            <a:r>
              <a:rPr lang="nl-NL" dirty="0" err="1" smtClean="0"/>
              <a:t>bijlangs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741" y="4134802"/>
            <a:ext cx="4523287" cy="226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41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Rudolf Steiner (vrije school)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00628"/>
            <a:ext cx="8596668" cy="3880773"/>
          </a:xfrm>
        </p:spPr>
        <p:txBody>
          <a:bodyPr/>
          <a:lstStyle/>
          <a:p>
            <a:pPr fontAlgn="t"/>
            <a:r>
              <a:rPr lang="nl-NL" b="1" dirty="0" smtClean="0"/>
              <a:t>Antroposofisch </a:t>
            </a:r>
            <a:r>
              <a:rPr lang="nl-NL" b="1" dirty="0"/>
              <a:t>(geest en ziel</a:t>
            </a:r>
            <a:r>
              <a:rPr lang="nl-NL" b="1" dirty="0" smtClean="0"/>
              <a:t>)</a:t>
            </a:r>
          </a:p>
          <a:p>
            <a:pPr fontAlgn="t"/>
            <a:r>
              <a:rPr lang="nl-NL" b="1" dirty="0" smtClean="0"/>
              <a:t>Ontwikkeling gevoelsleven</a:t>
            </a:r>
          </a:p>
          <a:p>
            <a:pPr fontAlgn="t"/>
            <a:r>
              <a:rPr lang="nl-NL" b="1" dirty="0" smtClean="0"/>
              <a:t>Veel aandacht voor kunstzinnige vorming</a:t>
            </a:r>
            <a:endParaRPr lang="nl-NL" dirty="0"/>
          </a:p>
          <a:p>
            <a:pPr fontAlgn="t"/>
            <a:r>
              <a:rPr lang="nl-NL" b="1" dirty="0"/>
              <a:t>Natuurlijke </a:t>
            </a:r>
            <a:r>
              <a:rPr lang="nl-NL" b="1" dirty="0" smtClean="0"/>
              <a:t>materialen</a:t>
            </a:r>
          </a:p>
          <a:p>
            <a:pPr fontAlgn="t"/>
            <a:r>
              <a:rPr lang="nl-NL" b="1" dirty="0"/>
              <a:t>D</a:t>
            </a:r>
            <a:r>
              <a:rPr lang="nl-NL" b="1" dirty="0" smtClean="0"/>
              <a:t>ag-</a:t>
            </a:r>
            <a:r>
              <a:rPr lang="nl-NL" b="1" dirty="0"/>
              <a:t>, week en jaarritme, samenwerkingsopdrachten.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2" y="-34925"/>
            <a:ext cx="2917998" cy="434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3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Maria </a:t>
            </a:r>
            <a:r>
              <a:rPr lang="nl-NL" b="1" dirty="0" smtClean="0"/>
              <a:t>Montessori (Montessorischool)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02944"/>
            <a:ext cx="9995020" cy="3880773"/>
          </a:xfrm>
        </p:spPr>
        <p:txBody>
          <a:bodyPr/>
          <a:lstStyle/>
          <a:p>
            <a:pPr fontAlgn="t"/>
            <a:r>
              <a:rPr lang="nl-NL" b="1" dirty="0" smtClean="0"/>
              <a:t>Laat </a:t>
            </a:r>
            <a:r>
              <a:rPr lang="nl-NL" b="1" dirty="0"/>
              <a:t>kinderen zelf onderzoeken </a:t>
            </a:r>
            <a:endParaRPr lang="nl-NL" b="1" dirty="0" smtClean="0"/>
          </a:p>
          <a:p>
            <a:pPr fontAlgn="t"/>
            <a:r>
              <a:rPr lang="nl-NL" b="1" dirty="0" smtClean="0"/>
              <a:t>‘Help mij het zelf te doen’ is uitgangspunt</a:t>
            </a:r>
          </a:p>
          <a:p>
            <a:pPr fontAlgn="t"/>
            <a:r>
              <a:rPr lang="nl-NL" b="1" dirty="0" smtClean="0"/>
              <a:t>Kinderen hebben een gevoelige periode voor bepaalde leerstof</a:t>
            </a:r>
          </a:p>
          <a:p>
            <a:pPr fontAlgn="t"/>
            <a:r>
              <a:rPr lang="nl-NL" b="1" dirty="0" smtClean="0"/>
              <a:t>Heterogene groepen</a:t>
            </a:r>
          </a:p>
          <a:p>
            <a:pPr fontAlgn="t"/>
            <a:r>
              <a:rPr lang="nl-NL" b="1" dirty="0" smtClean="0"/>
              <a:t>Materiaal in verschillende moeilijkheidsgraden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3891" y="2831374"/>
            <a:ext cx="4458109" cy="41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7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Peter Petersen (Jenaplanschool)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Themagericht onderwijs (werk, spel, gesprek, viering)</a:t>
            </a:r>
          </a:p>
          <a:p>
            <a:r>
              <a:rPr lang="nl-NL" dirty="0" smtClean="0"/>
              <a:t>Heterogene groepen (verschillende niveaus door elkaar)</a:t>
            </a:r>
          </a:p>
          <a:p>
            <a:r>
              <a:rPr lang="nl-NL" dirty="0" smtClean="0"/>
              <a:t>Groepen blijven drie jaar bij elkaar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9051" y="-38085"/>
            <a:ext cx="3452949" cy="51888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37483"/>
            <a:ext cx="5342709" cy="362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36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Helen </a:t>
            </a:r>
            <a:r>
              <a:rPr lang="nl-NL" dirty="0" err="1" smtClean="0"/>
              <a:t>Parkhurst</a:t>
            </a:r>
            <a:r>
              <a:rPr lang="nl-NL" dirty="0" smtClean="0"/>
              <a:t> (Daltonschool)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Drie principes (vrijheid, zelfwerkzaamheid en samenwerken)</a:t>
            </a:r>
          </a:p>
          <a:p>
            <a:r>
              <a:rPr lang="nl-NL" dirty="0" smtClean="0"/>
              <a:t>Veel keuzevrijheid</a:t>
            </a:r>
          </a:p>
          <a:p>
            <a:r>
              <a:rPr lang="nl-NL" dirty="0" smtClean="0"/>
              <a:t>Leerlingen bedenken zelf oplossingen</a:t>
            </a:r>
          </a:p>
          <a:p>
            <a:r>
              <a:rPr lang="nl-NL" dirty="0" smtClean="0"/>
              <a:t>Pedagogisch en didactisch samenwerken in groepjes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853"/>
          <a:stretch/>
        </p:blipFill>
        <p:spPr>
          <a:xfrm>
            <a:off x="8526508" y="0"/>
            <a:ext cx="3665492" cy="356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96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Célestin</a:t>
            </a:r>
            <a:r>
              <a:rPr lang="nl-NL" dirty="0" smtClean="0"/>
              <a:t> Freinet (Freinetschool)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Al doende laten leren </a:t>
            </a:r>
          </a:p>
          <a:p>
            <a:r>
              <a:rPr lang="nl-NL" dirty="0" smtClean="0"/>
              <a:t>Veel vrije expressie</a:t>
            </a:r>
          </a:p>
          <a:p>
            <a:r>
              <a:rPr lang="nl-NL" dirty="0" smtClean="0"/>
              <a:t>Themahoeken</a:t>
            </a:r>
          </a:p>
          <a:p>
            <a:r>
              <a:rPr lang="nl-NL" dirty="0" smtClean="0"/>
              <a:t>Leerlingen medeverantwoordelijk voor het sociale leven in groepen</a:t>
            </a:r>
          </a:p>
          <a:p>
            <a:r>
              <a:rPr lang="nl-NL" dirty="0" smtClean="0"/>
              <a:t>Lesmateriaal op basis van door leerlingen geschreven teksten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6049" y="19385"/>
            <a:ext cx="4065951" cy="414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16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71615" cy="1320800"/>
          </a:xfrm>
        </p:spPr>
        <p:txBody>
          <a:bodyPr/>
          <a:lstStyle/>
          <a:p>
            <a:r>
              <a:rPr lang="nl-NL" dirty="0" smtClean="0"/>
              <a:t>Recente onderwijskundige ontwikkelingen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59840"/>
            <a:ext cx="10831043" cy="548059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Ervaringsgericht onderwijs (EGO)		Welbevinden/betrokkenheid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Adaptief onderwijs					Actieve leerhouding leerling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Ontwikkelingsgericht onderwijs			- Zone van de naaste ontwikkeling</a:t>
            </a:r>
          </a:p>
          <a:p>
            <a:pPr marL="0" indent="0">
              <a:buNone/>
            </a:pPr>
            <a:r>
              <a:rPr lang="nl-NL" dirty="0" smtClean="0"/>
              <a:t>										- Verschillen respecteren</a:t>
            </a:r>
          </a:p>
          <a:p>
            <a:pPr marL="0" indent="0">
              <a:buNone/>
            </a:pPr>
            <a:r>
              <a:rPr lang="nl-NL" dirty="0" smtClean="0"/>
              <a:t>										- Breed ontwikkelen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Prestatiegericht onderwijs (PGP)		Competitie als motivatiemiddel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Voorschoolse en vroegschoolse educatie	Verkleinen van verschillen (ontwikkelingsachterstanden)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						0-4 jaar (spelend leren)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Brede school </a:t>
            </a:r>
          </a:p>
          <a:p>
            <a:pPr marL="0" indent="0">
              <a:buNone/>
            </a:pPr>
            <a:r>
              <a:rPr lang="nl-NL" dirty="0" smtClean="0"/>
              <a:t>Samenwerking van scholen, PSZ, KDV, jeugdzorg, maatschappelijk werk en buurthuis.</a:t>
            </a:r>
          </a:p>
          <a:p>
            <a:pPr marL="0" indent="0">
              <a:buNone/>
            </a:pPr>
            <a:r>
              <a:rPr lang="nl-NL" dirty="0" smtClean="0"/>
              <a:t>Breed aanbod -&gt; elke ondersteuningsvorm aanwezig </a:t>
            </a:r>
          </a:p>
          <a:p>
            <a:pPr marL="0" indent="0">
              <a:buNone/>
            </a:pPr>
            <a:r>
              <a:rPr lang="nl-NL" dirty="0" smtClean="0"/>
              <a:t>Cultuur- en sportclubs zijn aanwezig: muziekschool, kindertheater, bibliotheek etc</a:t>
            </a:r>
            <a:r>
              <a:rPr lang="nl-NL" dirty="0"/>
              <a:t>.</a:t>
            </a:r>
            <a:endParaRPr lang="nl-NL" dirty="0" smtClean="0"/>
          </a:p>
          <a:p>
            <a:pPr marL="3657600" lvl="8" indent="0">
              <a:buNone/>
            </a:pPr>
            <a:r>
              <a:rPr lang="nl-NL" dirty="0"/>
              <a:t>	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13333"/>
          <a:stretch/>
        </p:blipFill>
        <p:spPr>
          <a:xfrm>
            <a:off x="9849394" y="5883476"/>
            <a:ext cx="2342606" cy="97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35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C7D7CBF8D5594CA3EABCC0E0169620" ma:contentTypeVersion="10" ma:contentTypeDescription="Een nieuw document maken." ma:contentTypeScope="" ma:versionID="d7fb8ae9b96a9cdb82831b9846d4c9dc">
  <xsd:schema xmlns:xsd="http://www.w3.org/2001/XMLSchema" xmlns:xs="http://www.w3.org/2001/XMLSchema" xmlns:p="http://schemas.microsoft.com/office/2006/metadata/properties" xmlns:ns3="1f671bd0-527c-4d2a-98b8-6946169f1e35" xmlns:ns4="7b9f8bbe-82d2-46a4-909f-9c23c02db697" targetNamespace="http://schemas.microsoft.com/office/2006/metadata/properties" ma:root="true" ma:fieldsID="44df13006c4d1b8710a8bdf93e72db5d" ns3:_="" ns4:_="">
    <xsd:import namespace="1f671bd0-527c-4d2a-98b8-6946169f1e35"/>
    <xsd:import namespace="7b9f8bbe-82d2-46a4-909f-9c23c02db6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71bd0-527c-4d2a-98b8-6946169f1e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f8bbe-82d2-46a4-909f-9c23c02db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6C930C-7E79-4707-922C-DBF8F7E7FA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71bd0-527c-4d2a-98b8-6946169f1e35"/>
    <ds:schemaRef ds:uri="7b9f8bbe-82d2-46a4-909f-9c23c02db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E7ED44-5F7A-4A87-B215-A2976750AC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8F994C-1A11-495D-BAAF-FADDB0F8236A}">
  <ds:schemaRefs>
    <ds:schemaRef ds:uri="1f671bd0-527c-4d2a-98b8-6946169f1e3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b9f8bbe-82d2-46a4-909f-9c23c02db6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804</TotalTime>
  <Words>377</Words>
  <Application>Microsoft Office PowerPoint</Application>
  <PresentationFormat>Breedbeeld</PresentationFormat>
  <Paragraphs>68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Facet</vt:lpstr>
      <vt:lpstr>Methodisch handelen Deel 4</vt:lpstr>
      <vt:lpstr>Verschillende visies op leren/onderwijs</vt:lpstr>
      <vt:lpstr>Traditionele visies op leren</vt:lpstr>
      <vt:lpstr>Rudolf Steiner (vrije school)</vt:lpstr>
      <vt:lpstr>Maria Montessori (Montessorischool) </vt:lpstr>
      <vt:lpstr>Peter Petersen (Jenaplanschool)</vt:lpstr>
      <vt:lpstr>Helen Parkhurst (Daltonschool)</vt:lpstr>
      <vt:lpstr>Célestin Freinet (Freinetschool)</vt:lpstr>
      <vt:lpstr>Recente onderwijskundige ontwikkelingen</vt:lpstr>
      <vt:lpstr>Opdrachten 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Methodisch handelen Deel 4</dc:title>
  <dc:creator>Simon Poelman</dc:creator>
  <cp:lastModifiedBy>Simon Poelman</cp:lastModifiedBy>
  <cp:revision>10</cp:revision>
  <dcterms:created xsi:type="dcterms:W3CDTF">2020-05-19T19:58:19Z</dcterms:created>
  <dcterms:modified xsi:type="dcterms:W3CDTF">2020-05-20T09:22:20Z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0x01010002C7D7CBF8D5594CA3EABCC0E0169620</vt:lpwstr>
  </property>
</Properties>
</file>